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1" r:id="rId12"/>
    <p:sldId id="265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9285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9505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751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9847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059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23718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7013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7012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0318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4296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9638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9161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303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9161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36929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0139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0"/>
            <a:ext cx="2055812" cy="685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8213" cy="6858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18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3998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8444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793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304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304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21196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>
                <a:sym typeface="Calibri" charset="0"/>
              </a:rPr>
              <a:t>Drag picture to placeholder or click icon to add</a:t>
            </a:r>
            <a:endParaRPr lang="en-GB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3752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457200" algn="l" rtl="0" eaLnBrk="1" fontAlgn="base" hangingPunct="1">
        <a:spcBef>
          <a:spcPts val="700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14400" algn="l" rtl="0" eaLnBrk="1" fontAlgn="base" hangingPunct="1">
        <a:spcBef>
          <a:spcPts val="6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716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8288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2860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7432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32004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6576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64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642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2479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7051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31623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6195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Are </a:t>
            </a:r>
            <a:r>
              <a:rPr lang="en-US" sz="5400" dirty="0" smtClean="0"/>
              <a:t>You </a:t>
            </a:r>
            <a:r>
              <a:rPr lang="en-US" sz="5400" dirty="0"/>
              <a:t>S</a:t>
            </a:r>
            <a:r>
              <a:rPr lang="en-US" sz="5400" dirty="0" smtClean="0"/>
              <a:t>ure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Franco Niccolucci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4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313657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smtClean="0"/>
              <a:t>Recording subjectivity </a:t>
            </a:r>
            <a:r>
              <a:rPr lang="en-US" sz="2800" dirty="0" smtClean="0"/>
              <a:t>in attribute assignments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R1: subclass of E16 Measurement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R2: subclass of E54 Dimension</a:t>
            </a:r>
          </a:p>
        </p:txBody>
      </p:sp>
      <p:pic>
        <p:nvPicPr>
          <p:cNvPr id="4" name="Picture 3" descr="Reli-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82" y="1734650"/>
            <a:ext cx="5124371" cy="37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Fuzziness may be a way to objectively record subjectivity in attribute assignments: “Hey, I am not so sure of this!”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This is cumbersome and often impractical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But it avoids false results when errors add up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It might become mandatory when </a:t>
            </a:r>
            <a:r>
              <a:rPr lang="en-US" dirty="0"/>
              <a:t>u</a:t>
            </a:r>
            <a:r>
              <a:rPr lang="en-US" dirty="0" smtClean="0"/>
              <a:t>sing large datasets: how can I trust somebody else’s assertions? Was he sure?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60253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Classification of lithic artifacts (2001)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Classification of animal bones (2004)</a:t>
            </a:r>
          </a:p>
        </p:txBody>
      </p:sp>
      <p:pic>
        <p:nvPicPr>
          <p:cNvPr id="4" name="Picture 3" descr="gor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143000"/>
            <a:ext cx="3009900" cy="1953795"/>
          </a:xfrm>
          <a:prstGeom prst="rect">
            <a:avLst/>
          </a:prstGeom>
        </p:spPr>
      </p:pic>
      <p:pic>
        <p:nvPicPr>
          <p:cNvPr id="5" name="Picture 4" descr="b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394200"/>
            <a:ext cx="3175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0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8880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Estimate of the deceased age/sex in a necropolis (2001)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0" indent="0"/>
            <a:endParaRPr lang="en-US" dirty="0" smtClean="0"/>
          </a:p>
        </p:txBody>
      </p:sp>
      <p:pic>
        <p:nvPicPr>
          <p:cNvPr id="5" name="Picture 4" descr="skeleton-exca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59" y="2806700"/>
            <a:ext cx="473092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7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reconstructions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4708" y="6266934"/>
            <a:ext cx="672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Attaching a confidence index </a:t>
            </a:r>
            <a:r>
              <a:rPr lang="en-US" sz="1800" dirty="0" smtClean="0"/>
              <a:t>to different virtual </a:t>
            </a:r>
            <a:r>
              <a:rPr lang="en-US" sz="1800" dirty="0" smtClean="0"/>
              <a:t>reconstruction </a:t>
            </a:r>
            <a:r>
              <a:rPr lang="en-US" sz="1800" dirty="0" smtClean="0"/>
              <a:t>(</a:t>
            </a:r>
            <a:r>
              <a:rPr lang="en-US" sz="1800" dirty="0" smtClean="0"/>
              <a:t>2004)</a:t>
            </a:r>
            <a:endParaRPr lang="en-US" sz="1800" dirty="0"/>
          </a:p>
        </p:txBody>
      </p:sp>
      <p:pic>
        <p:nvPicPr>
          <p:cNvPr id="19" name="Picture 18" descr="fuzzy-rec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56" y="1034700"/>
            <a:ext cx="1562100" cy="2679933"/>
          </a:xfrm>
          <a:prstGeom prst="rect">
            <a:avLst/>
          </a:prstGeom>
        </p:spPr>
      </p:pic>
      <p:pic>
        <p:nvPicPr>
          <p:cNvPr id="20" name="Picture 19" descr="fuzzy-recon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386851"/>
            <a:ext cx="1689100" cy="2374900"/>
          </a:xfrm>
          <a:prstGeom prst="rect">
            <a:avLst/>
          </a:prstGeom>
        </p:spPr>
      </p:pic>
      <p:pic>
        <p:nvPicPr>
          <p:cNvPr id="21" name="Picture 20" descr="fuzzy-recon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02" y="2425959"/>
            <a:ext cx="1893998" cy="3840975"/>
          </a:xfrm>
          <a:prstGeom prst="rect">
            <a:avLst/>
          </a:prstGeom>
        </p:spPr>
      </p:pic>
      <p:pic>
        <p:nvPicPr>
          <p:cNvPr id="22" name="Picture 21" descr="fuzzy-recon-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10" y="3292387"/>
            <a:ext cx="1866290" cy="2932740"/>
          </a:xfrm>
          <a:prstGeom prst="rect">
            <a:avLst/>
          </a:prstGeom>
        </p:spPr>
      </p:pic>
      <p:pic>
        <p:nvPicPr>
          <p:cNvPr id="23" name="Picture 22" descr="fuzzy-recon-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06" y="3596227"/>
            <a:ext cx="1790700" cy="2628900"/>
          </a:xfrm>
          <a:prstGeom prst="rect">
            <a:avLst/>
          </a:prstGeom>
        </p:spPr>
      </p:pic>
      <p:pic>
        <p:nvPicPr>
          <p:cNvPr id="24" name="Picture 23" descr="fuzzy-recon-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199227"/>
            <a:ext cx="1571670" cy="2590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333500" y="3714633"/>
            <a:ext cx="850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543300" y="2106657"/>
            <a:ext cx="1028700" cy="11699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04657" y="3737515"/>
            <a:ext cx="572043" cy="64942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908006" y="4790027"/>
            <a:ext cx="850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49506" y="4761751"/>
            <a:ext cx="850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3043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issues with time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11034" cy="477659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“First quarter of 4th century BC” (2001)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Supporting chronological reasoning (</a:t>
            </a:r>
            <a:r>
              <a:rPr lang="en-US" dirty="0" err="1" smtClean="0"/>
              <a:t>Doerr</a:t>
            </a:r>
            <a:r>
              <a:rPr lang="en-US" dirty="0" smtClean="0"/>
              <a:t> et al, 2004)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Event </a:t>
            </a:r>
            <a:r>
              <a:rPr lang="en-US" dirty="0" smtClean="0"/>
              <a:t>chronology (Holmen &amp; Ore, 2009)</a:t>
            </a:r>
          </a:p>
          <a:p>
            <a:pPr marL="457200" indent="-457200">
              <a:buFont typeface="Arial"/>
              <a:buChar char="•"/>
            </a:pPr>
            <a:r>
              <a:rPr lang="en-US" sz="3100" dirty="0"/>
              <a:t>Matching time periods (Binding, 2010</a:t>
            </a:r>
            <a:r>
              <a:rPr lang="en-US" sz="31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100" dirty="0" smtClean="0"/>
              <a:t>Time &amp; chronology (2015)</a:t>
            </a:r>
            <a:endParaRPr lang="en-US" sz="3100" dirty="0" smtClean="0"/>
          </a:p>
        </p:txBody>
      </p:sp>
      <p:pic>
        <p:nvPicPr>
          <p:cNvPr id="5" name="Picture 4" descr="doerr-chronolog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99" y="2389784"/>
            <a:ext cx="3809367" cy="1992779"/>
          </a:xfrm>
          <a:prstGeom prst="rect">
            <a:avLst/>
          </a:prstGeom>
        </p:spPr>
      </p:pic>
      <p:pic>
        <p:nvPicPr>
          <p:cNvPr id="6" name="Picture 5" descr="Holmen-o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4565" b="42806"/>
          <a:stretch/>
        </p:blipFill>
        <p:spPr>
          <a:xfrm>
            <a:off x="5217552" y="4433363"/>
            <a:ext cx="3926448" cy="1510237"/>
          </a:xfrm>
          <a:prstGeom prst="rect">
            <a:avLst/>
          </a:prstGeom>
        </p:spPr>
      </p:pic>
      <p:pic>
        <p:nvPicPr>
          <p:cNvPr id="4" name="Picture 3" descr="fuzzy-peri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52" y="998630"/>
            <a:ext cx="3469248" cy="1555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068" y="6115184"/>
            <a:ext cx="2446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2800" i="1" dirty="0" err="1" smtClean="0">
                <a:solidFill>
                  <a:srgbClr val="FF0000"/>
                </a:solidFill>
                <a:latin typeface="+mn-lt"/>
              </a:rPr>
              <a:t>karstic</a:t>
            </a:r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 river..</a:t>
            </a:r>
            <a:endParaRPr lang="en-US" sz="2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356100" y="2184400"/>
            <a:ext cx="747152" cy="205384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296246" y="3759200"/>
            <a:ext cx="747152" cy="205384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838502">
            <a:off x="4337799" y="4889500"/>
            <a:ext cx="747152" cy="205384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0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E17</a:t>
            </a:r>
            <a:r>
              <a:rPr lang="en-US" dirty="0" smtClean="0"/>
              <a:t> </a:t>
            </a:r>
            <a:r>
              <a:rPr lang="en-US" smtClean="0"/>
              <a:t>Type Assignment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Lithic classification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Bones classification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Ceramics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Deceased sex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Deceased age class</a:t>
            </a:r>
          </a:p>
        </p:txBody>
      </p:sp>
    </p:spTree>
    <p:extLst>
      <p:ext uri="{BB962C8B-B14F-4D97-AF65-F5344CB8AC3E}">
        <p14:creationId xmlns:p14="http://schemas.microsoft.com/office/powerpoint/2010/main" val="372808754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Other, 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600200"/>
            <a:ext cx="4965700" cy="45259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1" dirty="0" smtClean="0"/>
              <a:t>E14</a:t>
            </a:r>
            <a:r>
              <a:rPr lang="en-US" dirty="0" smtClean="0"/>
              <a:t>: The condition of this American Gold Eagle coin is “uncirculated” grade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E16</a:t>
            </a:r>
            <a:r>
              <a:rPr lang="en-US" dirty="0" smtClean="0"/>
              <a:t>: The C14 dating of the Turin Shroud is “Medieval Period”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/>
              <a:t>E91</a:t>
            </a:r>
            <a:r>
              <a:rPr lang="en-US" dirty="0" smtClean="0"/>
              <a:t>: The person with CF NCCFNC48L22D612C is the same as VIAF ID 258811; this is also the author mentioned (with </a:t>
            </a:r>
            <a:r>
              <a:rPr lang="en-US" dirty="0" smtClean="0"/>
              <a:t>a mistyped name</a:t>
            </a:r>
            <a:r>
              <a:rPr lang="en-US" dirty="0" smtClean="0"/>
              <a:t>) in the authors’ list of CAA2000 &amp; CAA2001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2015-AE-Gld-Unc-O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3" y="1562100"/>
            <a:ext cx="1308100" cy="1308100"/>
          </a:xfrm>
          <a:prstGeom prst="rect">
            <a:avLst/>
          </a:prstGeom>
        </p:spPr>
      </p:pic>
      <p:pic>
        <p:nvPicPr>
          <p:cNvPr id="5" name="Picture 4" descr="170px-Shroudoftur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07631"/>
            <a:ext cx="1270000" cy="4818532"/>
          </a:xfrm>
          <a:prstGeom prst="rect">
            <a:avLst/>
          </a:prstGeom>
        </p:spPr>
      </p:pic>
      <p:pic>
        <p:nvPicPr>
          <p:cNvPr id="6" name="Picture 5" descr="fotof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3" y="3933281"/>
            <a:ext cx="1320407" cy="12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fuzzy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10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Given a set </a:t>
            </a:r>
            <a:r>
              <a:rPr lang="en-US" i="1" dirty="0" smtClean="0"/>
              <a:t>A</a:t>
            </a:r>
            <a:r>
              <a:rPr lang="en-US" dirty="0" smtClean="0"/>
              <a:t> (the “values”) </a:t>
            </a:r>
            <a:r>
              <a:rPr lang="en-US" dirty="0"/>
              <a:t>a </a:t>
            </a:r>
            <a:r>
              <a:rPr lang="en-US" b="1" dirty="0"/>
              <a:t>fuzzy entity </a:t>
            </a:r>
            <a:r>
              <a:rPr lang="en-US" dirty="0"/>
              <a:t>is the couple formed by a variable </a:t>
            </a:r>
            <a:r>
              <a:rPr lang="en-US" i="1" dirty="0"/>
              <a:t>X</a:t>
            </a:r>
            <a:r>
              <a:rPr lang="en-US" dirty="0"/>
              <a:t> having values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A</a:t>
            </a:r>
            <a:r>
              <a:rPr lang="en-US" dirty="0" smtClean="0"/>
              <a:t>, and by a function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r>
              <a:rPr lang="en-US" dirty="0" smtClean="0"/>
              <a:t> to [</a:t>
            </a:r>
            <a:r>
              <a:rPr lang="en-US" dirty="0"/>
              <a:t>0,1]</a:t>
            </a:r>
            <a:r>
              <a:rPr lang="en-US" dirty="0" smtClean="0"/>
              <a:t>, so that to </a:t>
            </a:r>
            <a:r>
              <a:rPr lang="en-US" dirty="0"/>
              <a:t>any instance </a:t>
            </a:r>
            <a:r>
              <a:rPr lang="en-US" i="1" dirty="0"/>
              <a:t>x</a:t>
            </a:r>
            <a:r>
              <a:rPr lang="en-US" dirty="0"/>
              <a:t> of </a:t>
            </a:r>
            <a:r>
              <a:rPr lang="en-US" i="1" dirty="0"/>
              <a:t>X</a:t>
            </a:r>
            <a:r>
              <a:rPr lang="en-US" dirty="0"/>
              <a:t> it is associated a number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[0, 1]. </a:t>
            </a:r>
            <a:r>
              <a:rPr lang="en-US" dirty="0" smtClean="0"/>
              <a:t>This number may be considered as the </a:t>
            </a:r>
            <a:r>
              <a:rPr lang="en-US" i="1" dirty="0" smtClean="0"/>
              <a:t>reliability</a:t>
            </a:r>
            <a:r>
              <a:rPr lang="en-US" dirty="0" smtClean="0"/>
              <a:t> of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4801" y="4448234"/>
            <a:ext cx="4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x</a:t>
            </a:r>
            <a:r>
              <a:rPr lang="en-US" sz="2000" baseline="-25000" dirty="0" smtClean="0">
                <a:latin typeface="+mn-lt"/>
              </a:rPr>
              <a:t>1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84926" y="4905434"/>
            <a:ext cx="45719" cy="457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689" y="5139321"/>
            <a:ext cx="4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x</a:t>
            </a:r>
            <a:r>
              <a:rPr lang="en-US" sz="2000" baseline="-25000" dirty="0">
                <a:latin typeface="+mn-lt"/>
              </a:rPr>
              <a:t>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378814" y="5596521"/>
            <a:ext cx="45719" cy="457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320" y="4200524"/>
            <a:ext cx="4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x</a:t>
            </a:r>
            <a:r>
              <a:rPr lang="en-US" sz="2000" baseline="-25000" dirty="0" smtClean="0">
                <a:latin typeface="+mn-lt"/>
              </a:rPr>
              <a:t>2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89445" y="4657724"/>
            <a:ext cx="45719" cy="457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67450" y="4219574"/>
            <a:ext cx="1726117" cy="1530351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Heiti SC Light" charset="-122"/>
              <a:cs typeface="Heiti SC Light" charset="-122"/>
              <a:sym typeface="Gill Sans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901176" y="4219574"/>
            <a:ext cx="0" cy="1435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844026" y="4657724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844026" y="5460422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011693" y="524715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1693" y="44576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cxnSp>
        <p:nvCxnSpPr>
          <p:cNvPr id="20" name="Curved Connector 19"/>
          <p:cNvCxnSpPr>
            <a:stCxn id="10" idx="5"/>
          </p:cNvCxnSpPr>
          <p:nvPr/>
        </p:nvCxnSpPr>
        <p:spPr bwMode="auto">
          <a:xfrm rot="16200000" flipH="1">
            <a:off x="4639024" y="3586192"/>
            <a:ext cx="151596" cy="2372707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Curved Connector 21"/>
          <p:cNvCxnSpPr>
            <a:stCxn id="5" idx="5"/>
          </p:cNvCxnSpPr>
          <p:nvPr/>
        </p:nvCxnSpPr>
        <p:spPr bwMode="auto">
          <a:xfrm rot="16200000" flipH="1">
            <a:off x="4315132" y="3553276"/>
            <a:ext cx="194863" cy="297722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urved Connector 23"/>
          <p:cNvCxnSpPr>
            <a:stCxn id="8" idx="1"/>
          </p:cNvCxnSpPr>
          <p:nvPr/>
        </p:nvCxnSpPr>
        <p:spPr bwMode="auto">
          <a:xfrm rot="5400000" flipH="1" flipV="1">
            <a:off x="4497652" y="4199691"/>
            <a:ext cx="291382" cy="251566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916197" y="4940436"/>
            <a:ext cx="41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+mn-lt"/>
              </a:rPr>
              <a:t>A</a:t>
            </a:r>
            <a:endParaRPr lang="en-US" sz="28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10159" y="4219574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latin typeface="+mn-lt"/>
              </a:rPr>
              <a:t>f</a:t>
            </a:r>
            <a:r>
              <a:rPr lang="en-US" sz="2800" i="1" baseline="-25000" dirty="0" err="1" smtClean="0">
                <a:latin typeface="+mn-lt"/>
              </a:rPr>
              <a:t>X</a:t>
            </a:r>
            <a:endParaRPr lang="en-US" sz="28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419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5226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 fuzzy label</a:t>
            </a:r>
          </a:p>
          <a:p>
            <a:pPr marL="903288" lvl="1" indent="-458788">
              <a:buFont typeface="Arial"/>
              <a:buChar char="•"/>
            </a:pPr>
            <a:r>
              <a:rPr lang="en-US" dirty="0" smtClean="0"/>
              <a:t>“Sex”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fuzzy number</a:t>
            </a:r>
          </a:p>
          <a:p>
            <a:pPr marL="903288" lvl="1" indent="-458788">
              <a:buFont typeface="Arial"/>
              <a:buChar char="•"/>
            </a:pPr>
            <a:r>
              <a:rPr lang="en-US" dirty="0" smtClean="0"/>
              <a:t>“Young”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3467"/>
              </p:ext>
            </p:extLst>
          </p:nvPr>
        </p:nvGraphicFramePr>
        <p:xfrm>
          <a:off x="4234303" y="1639773"/>
          <a:ext cx="40144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23"/>
                <a:gridCol w="20072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Fuzzy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Female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752851" y="3666329"/>
            <a:ext cx="0" cy="22652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569545" y="5656622"/>
            <a:ext cx="411725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813404" y="4596006"/>
            <a:ext cx="14271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302767" y="4596006"/>
            <a:ext cx="510637" cy="1060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240568" y="4596006"/>
            <a:ext cx="628477" cy="1060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7842" y="56556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4665" y="56556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45643" y="56556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25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674120" y="56556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28</a:t>
            </a:r>
            <a:endParaRPr lang="en-US" sz="1600" dirty="0"/>
          </a:p>
        </p:txBody>
      </p:sp>
      <p:cxnSp>
        <p:nvCxnSpPr>
          <p:cNvPr id="20" name="Straight Connector 19"/>
          <p:cNvCxnSpPr>
            <a:endCxn id="16" idx="0"/>
          </p:cNvCxnSpPr>
          <p:nvPr/>
        </p:nvCxnSpPr>
        <p:spPr bwMode="auto">
          <a:xfrm>
            <a:off x="5813404" y="4596006"/>
            <a:ext cx="26186" cy="10596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209663" y="4596006"/>
            <a:ext cx="26186" cy="10596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752851" y="4596006"/>
            <a:ext cx="106055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39403" y="442672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893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202</TotalTime>
  <Words>380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Theme</vt:lpstr>
      <vt:lpstr>Default - Title and Content</vt:lpstr>
      <vt:lpstr>Are You Sure?</vt:lpstr>
      <vt:lpstr>Some difficult cases</vt:lpstr>
      <vt:lpstr>Some difficult cases</vt:lpstr>
      <vt:lpstr>Virtual reconstructions</vt:lpstr>
      <vt:lpstr>Linguistic issues with time periods</vt:lpstr>
      <vt:lpstr>Back to classification</vt:lpstr>
      <vt:lpstr>Other, miscellaneous</vt:lpstr>
      <vt:lpstr>Definition of fuzzy entity</vt:lpstr>
      <vt:lpstr>Examples</vt:lpstr>
      <vt:lpstr>Concept</vt:lpstr>
      <vt:lpstr>Conclusion</vt:lpstr>
    </vt:vector>
  </TitlesOfParts>
  <Company>The Cyprus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 Niccolucci</dc:creator>
  <cp:lastModifiedBy>Franco Niccolucci</cp:lastModifiedBy>
  <cp:revision>47</cp:revision>
  <dcterms:created xsi:type="dcterms:W3CDTF">2016-02-24T15:17:14Z</dcterms:created>
  <dcterms:modified xsi:type="dcterms:W3CDTF">2016-02-25T09:21:11Z</dcterms:modified>
</cp:coreProperties>
</file>