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76" r:id="rId9"/>
    <p:sldId id="283" r:id="rId10"/>
    <p:sldId id="277" r:id="rId11"/>
    <p:sldId id="281" r:id="rId12"/>
    <p:sldId id="279" r:id="rId13"/>
    <p:sldId id="284" r:id="rId14"/>
    <p:sldId id="280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750" autoAdjust="0"/>
  </p:normalViewPr>
  <p:slideViewPr>
    <p:cSldViewPr>
      <p:cViewPr varScale="1">
        <p:scale>
          <a:sx n="100" d="100"/>
          <a:sy n="100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C0BA44-D0A1-4887-850C-A72451FB5C39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C5077A-B73A-40E3-ADAA-49D89563D3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91F84C-CFE4-4CD5-8EE2-94149330F73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D34F1-249C-42B3-BB56-D313979210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0050A-93D0-4BF5-9999-39316E2A4DE9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716D8-431A-4882-B373-FF26FACFDA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30741-A622-465E-AD79-3C141CC37E5A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75A36-B9F2-410D-AECB-55AFF12186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E989-3809-4186-9F52-9E40331E75FD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CA7B9-2796-43F6-80E1-28B1540642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F8906-A5D9-4947-854F-9C94678833BA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7E4B6-A116-45A4-8F55-E10389F701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9D1C-3B7A-4126-A30B-50B2ACA6CDCA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58961-A122-41BB-8B6D-7C69A114A7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6F6F-388F-45D8-B08D-894AA899DC8C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64CDC-9177-4086-88A5-4A5B8B6830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F2C1-B78D-4962-B189-9698A2C8DF24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CF4EC-7F6C-45C5-AFAB-5C875C2499F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EA7A-E99C-4FA4-9AC8-681EA2E12C69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92EB-7DA9-4B68-8F5A-EE350E889B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74B3D-7EEA-474D-86EF-EBEE19211F62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14809-D0D6-4EA7-88E9-FD43EEF771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C2DB-6C2F-4565-A325-74E728100797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0D7D-21C3-4878-8631-8AE4751131D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47ECC-D3D6-4B2C-B207-D9ABC6E6EC01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AB8A244-4547-4F8C-962E-9BCFA19842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28841B53-7EF1-469E-AE8B-D81FE06AF370}" type="datetimeFigureOut">
              <a:rPr lang="el-GR"/>
              <a:pPr>
                <a:defRPr/>
              </a:pPr>
              <a:t>10/6/2013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7950" y="1268413"/>
            <a:ext cx="1800225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Loop through source schema (Breadth-first)</a:t>
            </a:r>
            <a:endParaRPr lang="el-GR" dirty="0"/>
          </a:p>
        </p:txBody>
      </p:sp>
      <p:sp>
        <p:nvSpPr>
          <p:cNvPr id="9" name="Rounded Rectangle 8"/>
          <p:cNvSpPr/>
          <p:nvPr/>
        </p:nvSpPr>
        <p:spPr>
          <a:xfrm>
            <a:off x="107950" y="2205038"/>
            <a:ext cx="1800225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Define domain –link –range maps</a:t>
            </a:r>
            <a:endParaRPr lang="el-GR" dirty="0"/>
          </a:p>
        </p:txBody>
      </p:sp>
      <p:sp>
        <p:nvSpPr>
          <p:cNvPr id="10" name="Rounded Rectangle 9"/>
          <p:cNvSpPr/>
          <p:nvPr/>
        </p:nvSpPr>
        <p:spPr>
          <a:xfrm>
            <a:off x="107950" y="3141663"/>
            <a:ext cx="1800225" cy="774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Explains rational </a:t>
            </a:r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107950" y="4076700"/>
            <a:ext cx="1800225" cy="774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Visualize mappings </a:t>
            </a:r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109538" y="5003800"/>
            <a:ext cx="1800225" cy="774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Shows undefined mappings </a:t>
            </a:r>
            <a:endParaRPr lang="el-GR" dirty="0"/>
          </a:p>
        </p:txBody>
      </p:sp>
      <p:sp>
        <p:nvSpPr>
          <p:cNvPr id="13" name="Rounded Rectangle 12"/>
          <p:cNvSpPr/>
          <p:nvPr/>
        </p:nvSpPr>
        <p:spPr>
          <a:xfrm>
            <a:off x="109538" y="5930900"/>
            <a:ext cx="1800225" cy="774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Save mappings</a:t>
            </a:r>
            <a:endParaRPr lang="el-GR" dirty="0"/>
          </a:p>
        </p:txBody>
      </p:sp>
      <p:sp>
        <p:nvSpPr>
          <p:cNvPr id="14" name="Rounded Rectangle 13"/>
          <p:cNvSpPr>
            <a:spLocks/>
          </p:cNvSpPr>
          <p:nvPr/>
        </p:nvSpPr>
        <p:spPr>
          <a:xfrm>
            <a:off x="2400300" y="1268413"/>
            <a:ext cx="1835150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Schema documentation</a:t>
            </a:r>
            <a:endParaRPr lang="el-GR" dirty="0"/>
          </a:p>
        </p:txBody>
      </p:sp>
      <p:sp>
        <p:nvSpPr>
          <p:cNvPr id="15" name="Rounded Rectangle 14"/>
          <p:cNvSpPr>
            <a:spLocks/>
          </p:cNvSpPr>
          <p:nvPr/>
        </p:nvSpPr>
        <p:spPr>
          <a:xfrm>
            <a:off x="2400300" y="2193925"/>
            <a:ext cx="1835150" cy="7921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Visual instance presentation</a:t>
            </a:r>
            <a:endParaRPr lang="el-GR" dirty="0"/>
          </a:p>
        </p:txBody>
      </p:sp>
      <p:sp>
        <p:nvSpPr>
          <p:cNvPr id="16" name="Rounded Rectangle 15"/>
          <p:cNvSpPr/>
          <p:nvPr/>
        </p:nvSpPr>
        <p:spPr>
          <a:xfrm>
            <a:off x="2417763" y="3124200"/>
            <a:ext cx="1800225" cy="7921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Calculate statistics for each field</a:t>
            </a:r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>
            <a:off x="2422525" y="4076700"/>
            <a:ext cx="1800225" cy="7921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Value list for each field</a:t>
            </a:r>
            <a:endParaRPr lang="el-GR" dirty="0"/>
          </a:p>
        </p:txBody>
      </p:sp>
      <p:sp>
        <p:nvSpPr>
          <p:cNvPr id="18" name="Rounded Rectangle 17"/>
          <p:cNvSpPr/>
          <p:nvPr/>
        </p:nvSpPr>
        <p:spPr>
          <a:xfrm>
            <a:off x="2411413" y="5021263"/>
            <a:ext cx="1800225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Random samples for each field</a:t>
            </a:r>
            <a:endParaRPr lang="el-GR" dirty="0"/>
          </a:p>
        </p:txBody>
      </p:sp>
      <p:sp>
        <p:nvSpPr>
          <p:cNvPr id="19" name="Rounded Rectangle 18"/>
          <p:cNvSpPr/>
          <p:nvPr/>
        </p:nvSpPr>
        <p:spPr>
          <a:xfrm>
            <a:off x="4716463" y="1268413"/>
            <a:ext cx="1800225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Schema documentation</a:t>
            </a:r>
            <a:endParaRPr lang="el-GR" dirty="0"/>
          </a:p>
        </p:txBody>
      </p:sp>
      <p:sp>
        <p:nvSpPr>
          <p:cNvPr id="20" name="Rounded Rectangle 19"/>
          <p:cNvSpPr/>
          <p:nvPr/>
        </p:nvSpPr>
        <p:spPr>
          <a:xfrm>
            <a:off x="4724400" y="2193925"/>
            <a:ext cx="1800225" cy="7921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View generation by opening / hiding</a:t>
            </a:r>
            <a:endParaRPr lang="el-GR" dirty="0"/>
          </a:p>
        </p:txBody>
      </p:sp>
      <p:sp>
        <p:nvSpPr>
          <p:cNvPr id="21" name="Rounded Rectangle 20"/>
          <p:cNvSpPr/>
          <p:nvPr/>
        </p:nvSpPr>
        <p:spPr>
          <a:xfrm>
            <a:off x="7002463" y="1268413"/>
            <a:ext cx="1800225" cy="7921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Propose mappings </a:t>
            </a:r>
            <a:endParaRPr lang="el-GR" dirty="0"/>
          </a:p>
        </p:txBody>
      </p:sp>
      <p:sp>
        <p:nvSpPr>
          <p:cNvPr id="22" name="Rounded Rectangle 21"/>
          <p:cNvSpPr/>
          <p:nvPr/>
        </p:nvSpPr>
        <p:spPr>
          <a:xfrm>
            <a:off x="7029450" y="2168525"/>
            <a:ext cx="1800225" cy="7921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Give feedback (positive/ negative)</a:t>
            </a:r>
            <a:endParaRPr lang="el-GR" dirty="0"/>
          </a:p>
        </p:txBody>
      </p:sp>
      <p:sp>
        <p:nvSpPr>
          <p:cNvPr id="23" name="Chevron 22"/>
          <p:cNvSpPr/>
          <p:nvPr/>
        </p:nvSpPr>
        <p:spPr>
          <a:xfrm>
            <a:off x="79375" y="423863"/>
            <a:ext cx="2232025" cy="71913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Schema Mapper</a:t>
            </a:r>
          </a:p>
        </p:txBody>
      </p:sp>
      <p:sp>
        <p:nvSpPr>
          <p:cNvPr id="24" name="Chevron 23"/>
          <p:cNvSpPr/>
          <p:nvPr/>
        </p:nvSpPr>
        <p:spPr>
          <a:xfrm>
            <a:off x="2311400" y="423863"/>
            <a:ext cx="2232025" cy="71913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Source Analyzer</a:t>
            </a:r>
            <a:endParaRPr lang="el-GR" dirty="0"/>
          </a:p>
        </p:txBody>
      </p:sp>
      <p:sp>
        <p:nvSpPr>
          <p:cNvPr id="25" name="Chevron 24"/>
          <p:cNvSpPr/>
          <p:nvPr/>
        </p:nvSpPr>
        <p:spPr>
          <a:xfrm>
            <a:off x="4543425" y="393700"/>
            <a:ext cx="2232025" cy="71913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Target Analyzer</a:t>
            </a:r>
            <a:endParaRPr lang="el-GR" dirty="0"/>
          </a:p>
        </p:txBody>
      </p:sp>
      <p:sp>
        <p:nvSpPr>
          <p:cNvPr id="26" name="Chevron 25"/>
          <p:cNvSpPr/>
          <p:nvPr/>
        </p:nvSpPr>
        <p:spPr>
          <a:xfrm>
            <a:off x="6775450" y="415925"/>
            <a:ext cx="2232025" cy="72072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Keyword Rules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Define Mappings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Input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Src_link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Output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Source Target Mapping </a:t>
            </a:r>
            <a:r>
              <a:rPr lang="en-US" dirty="0" smtClean="0"/>
              <a:t>ID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Method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Call method “get </a:t>
            </a:r>
            <a:r>
              <a:rPr lang="en-US" dirty="0" err="1" smtClean="0"/>
              <a:t>target_link</a:t>
            </a:r>
            <a:r>
              <a:rPr lang="en-US" dirty="0" smtClean="0"/>
              <a:t>” from Target analyzers </a:t>
            </a:r>
            <a:r>
              <a:rPr lang="en-US" dirty="0" smtClean="0">
                <a:sym typeface="Wingdings" pitchFamily="2" charset="2"/>
              </a:rPr>
              <a:t> Return </a:t>
            </a:r>
            <a:r>
              <a:rPr lang="en-US" dirty="0" err="1" smtClean="0">
                <a:sym typeface="Wingdings" pitchFamily="2" charset="2"/>
              </a:rPr>
              <a:t>target_link</a:t>
            </a:r>
            <a:endParaRPr lang="en-US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Call method “get </a:t>
            </a:r>
            <a:r>
              <a:rPr lang="en-US" dirty="0" err="1">
                <a:sym typeface="Wingdings" pitchFamily="2" charset="2"/>
              </a:rPr>
              <a:t>s</a:t>
            </a:r>
            <a:r>
              <a:rPr lang="en-US" dirty="0" err="1" smtClean="0">
                <a:sym typeface="Wingdings" pitchFamily="2" charset="2"/>
              </a:rPr>
              <a:t>rc_domain</a:t>
            </a:r>
            <a:r>
              <a:rPr lang="en-US" dirty="0" smtClean="0">
                <a:sym typeface="Wingdings" pitchFamily="2" charset="2"/>
              </a:rPr>
              <a:t>” from Source Analyzer  Return </a:t>
            </a:r>
            <a:r>
              <a:rPr lang="en-US" dirty="0" err="1" smtClean="0">
                <a:sym typeface="Wingdings" pitchFamily="2" charset="2"/>
              </a:rPr>
              <a:t>Src_domain</a:t>
            </a:r>
            <a:endParaRPr lang="en-US" dirty="0" smtClean="0">
              <a:sym typeface="Wingdings" pitchFamily="2" charset="2"/>
            </a:endParaRP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Call method “get 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dirty="0" err="1" smtClean="0">
                <a:sym typeface="Wingdings" pitchFamily="2" charset="2"/>
              </a:rPr>
              <a:t>arget_domain</a:t>
            </a:r>
            <a:r>
              <a:rPr lang="en-US" dirty="0" smtClean="0">
                <a:sym typeface="Wingdings" pitchFamily="2" charset="2"/>
              </a:rPr>
              <a:t>” from Target Analyzer Return </a:t>
            </a:r>
            <a:r>
              <a:rPr lang="en-US" dirty="0" err="1" smtClean="0">
                <a:sym typeface="Wingdings" pitchFamily="2" charset="2"/>
              </a:rPr>
              <a:t>Target_domain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The system finds the parameters “</a:t>
            </a:r>
            <a:r>
              <a:rPr lang="en-US" dirty="0" err="1" smtClean="0">
                <a:sym typeface="Wingdings" pitchFamily="2" charset="2"/>
              </a:rPr>
              <a:t>src_range</a:t>
            </a:r>
            <a:r>
              <a:rPr lang="en-US" dirty="0" smtClean="0">
                <a:sym typeface="Wingdings" pitchFamily="2" charset="2"/>
              </a:rPr>
              <a:t>” and “</a:t>
            </a:r>
            <a:r>
              <a:rPr lang="en-US" dirty="0" err="1" smtClean="0">
                <a:sym typeface="Wingdings" pitchFamily="2" charset="2"/>
              </a:rPr>
              <a:t>domain_range</a:t>
            </a:r>
            <a:r>
              <a:rPr lang="en-US" dirty="0" smtClean="0">
                <a:sym typeface="Wingdings" pitchFamily="2" charset="2"/>
              </a:rPr>
              <a:t>”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ym typeface="Wingdings" pitchFamily="2" charset="2"/>
              </a:rPr>
              <a:t>Call method “get </a:t>
            </a:r>
            <a:r>
              <a:rPr lang="en-US" dirty="0" err="1" smtClean="0">
                <a:sym typeface="Wingdings" pitchFamily="2" charset="2"/>
              </a:rPr>
              <a:t>src_conditions</a:t>
            </a:r>
            <a:r>
              <a:rPr lang="en-US" dirty="0" smtClean="0">
                <a:sym typeface="Wingdings" pitchFamily="2" charset="2"/>
              </a:rPr>
              <a:t>” and “get </a:t>
            </a:r>
            <a:r>
              <a:rPr lang="en-US" dirty="0" err="1" smtClean="0">
                <a:sym typeface="Wingdings" pitchFamily="2" charset="2"/>
              </a:rPr>
              <a:t>target_condition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systems saves it in the temporary memory.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mappings have a flag “</a:t>
            </a:r>
            <a:r>
              <a:rPr lang="en-US" dirty="0" err="1"/>
              <a:t>tmp</a:t>
            </a:r>
            <a:r>
              <a:rPr lang="en-US" dirty="0" smtClean="0"/>
              <a:t>”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system calculates the remaining mappings to be mapped.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Save Mappings</a:t>
            </a:r>
            <a:endParaRPr lang="el-GR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620000" cy="4800600"/>
          </a:xfrm>
        </p:spPr>
        <p:txBody>
          <a:bodyPr/>
          <a:lstStyle/>
          <a:p>
            <a:r>
              <a:rPr lang="en-US" smtClean="0"/>
              <a:t>Input</a:t>
            </a:r>
          </a:p>
          <a:p>
            <a:pPr lvl="1"/>
            <a:r>
              <a:rPr lang="en-US" smtClean="0"/>
              <a:t>tmp Mappings</a:t>
            </a:r>
          </a:p>
          <a:p>
            <a:r>
              <a:rPr lang="en-US" smtClean="0"/>
              <a:t>Output</a:t>
            </a:r>
          </a:p>
          <a:p>
            <a:pPr lvl="1"/>
            <a:r>
              <a:rPr lang="en-US" smtClean="0"/>
              <a:t>The remaining mappings</a:t>
            </a:r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The system chages flag “tmp” to “saved” for all the mappings.</a:t>
            </a:r>
          </a:p>
          <a:p>
            <a:pPr lvl="1"/>
            <a:r>
              <a:rPr lang="en-US" smtClean="0"/>
              <a:t>The system calculates the remaining mappings to be mapped.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Call Mapping Browser</a:t>
            </a:r>
            <a:endParaRPr lang="el-GR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</a:t>
            </a:r>
          </a:p>
          <a:p>
            <a:pPr lvl="1"/>
            <a:r>
              <a:rPr lang="en-US" smtClean="0"/>
              <a:t>Mapping file pointer</a:t>
            </a:r>
          </a:p>
          <a:p>
            <a:r>
              <a:rPr lang="en-US" smtClean="0"/>
              <a:t>Output</a:t>
            </a:r>
          </a:p>
          <a:p>
            <a:pPr lvl="1"/>
            <a:endParaRPr lang="en-US" smtClean="0"/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Return the list of undefined mappings that is in the memory of the schema mapper. 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Show mapped source IDs</a:t>
            </a:r>
            <a:endParaRPr lang="el-GR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</a:t>
            </a:r>
          </a:p>
          <a:p>
            <a:pPr lvl="1"/>
            <a:r>
              <a:rPr lang="en-US" smtClean="0"/>
              <a:t>-</a:t>
            </a:r>
          </a:p>
          <a:p>
            <a:r>
              <a:rPr lang="en-US" smtClean="0"/>
              <a:t>Output</a:t>
            </a:r>
          </a:p>
          <a:p>
            <a:pPr lvl="1"/>
            <a:r>
              <a:rPr lang="en-US" smtClean="0"/>
              <a:t>List of mappings</a:t>
            </a:r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Return the list of mappings that are in the memory of the schema mapper. 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 to specific </a:t>
            </a:r>
            <a:r>
              <a:rPr lang="en-US" dirty="0"/>
              <a:t> </a:t>
            </a:r>
            <a:r>
              <a:rPr lang="en-US" dirty="0" smtClean="0"/>
              <a:t>source link</a:t>
            </a:r>
            <a:endParaRPr lang="el-GR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</a:t>
            </a:r>
          </a:p>
          <a:p>
            <a:pPr lvl="1"/>
            <a:r>
              <a:rPr lang="en-US" smtClean="0"/>
              <a:t>source ID</a:t>
            </a:r>
          </a:p>
          <a:p>
            <a:r>
              <a:rPr lang="en-US" smtClean="0"/>
              <a:t>Output</a:t>
            </a:r>
          </a:p>
          <a:p>
            <a:pPr lvl="1"/>
            <a:r>
              <a:rPr lang="en-US" smtClean="0"/>
              <a:t>-</a:t>
            </a:r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This method allows the user to navigate into specific link he choose rather than loop through each link</a:t>
            </a:r>
          </a:p>
          <a:p>
            <a:pPr lvl="1"/>
            <a:r>
              <a:rPr lang="en-US" smtClean="0"/>
              <a:t>Call other methods</a:t>
            </a:r>
          </a:p>
          <a:p>
            <a:pPr lvl="2"/>
            <a:r>
              <a:rPr lang="en-US" smtClean="0"/>
              <a:t>Define Mappings</a:t>
            </a:r>
          </a:p>
          <a:p>
            <a:pPr lvl="2"/>
            <a:r>
              <a:rPr lang="en-US" smtClean="0"/>
              <a:t>Save Mappings</a:t>
            </a:r>
          </a:p>
          <a:p>
            <a:pPr lvl="2"/>
            <a:r>
              <a:rPr lang="en-US" smtClean="0"/>
              <a:t>Show undefined mappings</a:t>
            </a:r>
          </a:p>
          <a:p>
            <a:pPr lvl="2"/>
            <a:r>
              <a:rPr lang="en-US" smtClean="0"/>
              <a:t>Explain Rational</a:t>
            </a:r>
          </a:p>
          <a:p>
            <a:pPr lvl="1"/>
            <a:endParaRPr lang="en-US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296863"/>
            <a:ext cx="8642350" cy="6408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7" name="Rounded Rectangle 6"/>
          <p:cNvSpPr/>
          <p:nvPr/>
        </p:nvSpPr>
        <p:spPr>
          <a:xfrm>
            <a:off x="611560" y="332656"/>
            <a:ext cx="7920880" cy="43204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Mapping Tool</a:t>
            </a:r>
            <a:endParaRPr lang="el-GR" dirty="0"/>
          </a:p>
        </p:txBody>
      </p:sp>
      <p:sp>
        <p:nvSpPr>
          <p:cNvPr id="8" name="Rounded Rectangle 7"/>
          <p:cNvSpPr/>
          <p:nvPr/>
        </p:nvSpPr>
        <p:spPr>
          <a:xfrm>
            <a:off x="395288" y="908050"/>
            <a:ext cx="2881312" cy="5184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Schema Mapper</a:t>
            </a:r>
            <a:endParaRPr lang="el-GR" dirty="0"/>
          </a:p>
        </p:txBody>
      </p:sp>
      <p:sp>
        <p:nvSpPr>
          <p:cNvPr id="9" name="Rounded Rectangle 8"/>
          <p:cNvSpPr/>
          <p:nvPr/>
        </p:nvSpPr>
        <p:spPr>
          <a:xfrm>
            <a:off x="3500438" y="908050"/>
            <a:ext cx="2511425" cy="1203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Map to :</a:t>
            </a:r>
            <a:endParaRPr lang="el-GR" dirty="0"/>
          </a:p>
        </p:txBody>
      </p:sp>
      <p:sp>
        <p:nvSpPr>
          <p:cNvPr id="10" name="Rounded Rectangle 9"/>
          <p:cNvSpPr/>
          <p:nvPr/>
        </p:nvSpPr>
        <p:spPr>
          <a:xfrm>
            <a:off x="611560" y="6237312"/>
            <a:ext cx="72008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Next</a:t>
            </a:r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1448202" y="6245696"/>
            <a:ext cx="720080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Save</a:t>
            </a:r>
            <a:endParaRPr lang="el-GR" dirty="0"/>
          </a:p>
        </p:txBody>
      </p:sp>
      <p:sp>
        <p:nvSpPr>
          <p:cNvPr id="12" name="Rounded Rectangle 11"/>
          <p:cNvSpPr/>
          <p:nvPr/>
        </p:nvSpPr>
        <p:spPr>
          <a:xfrm>
            <a:off x="2316459" y="6237312"/>
            <a:ext cx="815381" cy="2880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Show</a:t>
            </a:r>
            <a:endParaRPr lang="el-GR" dirty="0"/>
          </a:p>
        </p:txBody>
      </p:sp>
      <p:sp>
        <p:nvSpPr>
          <p:cNvPr id="14" name="Rounded Rectangle 13"/>
          <p:cNvSpPr/>
          <p:nvPr/>
        </p:nvSpPr>
        <p:spPr>
          <a:xfrm>
            <a:off x="6159500" y="908050"/>
            <a:ext cx="2584450" cy="26765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Target  Analyzer</a:t>
            </a:r>
            <a:endParaRPr lang="el-GR" dirty="0"/>
          </a:p>
        </p:txBody>
      </p:sp>
      <p:sp>
        <p:nvSpPr>
          <p:cNvPr id="15" name="Rounded Rectangle 14"/>
          <p:cNvSpPr/>
          <p:nvPr/>
        </p:nvSpPr>
        <p:spPr>
          <a:xfrm>
            <a:off x="6196013" y="3644900"/>
            <a:ext cx="2511425" cy="29797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Source Analyzer</a:t>
            </a:r>
            <a:endParaRPr lang="el-GR" dirty="0"/>
          </a:p>
        </p:txBody>
      </p:sp>
      <p:sp>
        <p:nvSpPr>
          <p:cNvPr id="17" name="Rounded Rectangle 16"/>
          <p:cNvSpPr/>
          <p:nvPr/>
        </p:nvSpPr>
        <p:spPr>
          <a:xfrm>
            <a:off x="3482975" y="2189163"/>
            <a:ext cx="2582863" cy="27908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Mapping Browser</a:t>
            </a:r>
            <a:endParaRPr lang="el-GR" dirty="0"/>
          </a:p>
        </p:txBody>
      </p:sp>
      <p:sp>
        <p:nvSpPr>
          <p:cNvPr id="18" name="Rounded Rectangle 17"/>
          <p:cNvSpPr/>
          <p:nvPr/>
        </p:nvSpPr>
        <p:spPr>
          <a:xfrm>
            <a:off x="3500438" y="5040313"/>
            <a:ext cx="2511425" cy="1584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Shopping Cart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UML Component Diagram </a:t>
            </a:r>
            <a:br>
              <a:rPr lang="en-US" dirty="0" smtClean="0"/>
            </a:br>
            <a:r>
              <a:rPr lang="en-US" dirty="0" smtClean="0"/>
              <a:t>Schema Mapper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0625" y="1519238"/>
            <a:ext cx="4271963" cy="5294312"/>
          </a:xfr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UML Component Diagram </a:t>
            </a:r>
            <a:br>
              <a:rPr lang="en-US" dirty="0" smtClean="0"/>
            </a:br>
            <a:r>
              <a:rPr lang="en-US" dirty="0" smtClean="0"/>
              <a:t>URI Mapper</a:t>
            </a:r>
            <a:endParaRPr lang="el-GR" dirty="0"/>
          </a:p>
        </p:txBody>
      </p:sp>
      <p:pic>
        <p:nvPicPr>
          <p:cNvPr id="1741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17713" y="1600200"/>
            <a:ext cx="4857750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UML Component Diagram </a:t>
            </a:r>
            <a:br>
              <a:rPr lang="en-US" dirty="0" smtClean="0"/>
            </a:br>
            <a:r>
              <a:rPr lang="en-US" dirty="0" smtClean="0"/>
              <a:t>Transformer</a:t>
            </a:r>
            <a:endParaRPr lang="el-GR" dirty="0"/>
          </a:p>
        </p:txBody>
      </p:sp>
      <p:pic>
        <p:nvPicPr>
          <p:cNvPr id="18434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39963" y="1995488"/>
            <a:ext cx="4054475" cy="4010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UML Use-Case Diagram </a:t>
            </a:r>
            <a:endParaRPr lang="el-GR" dirty="0"/>
          </a:p>
        </p:txBody>
      </p:sp>
      <p:sp>
        <p:nvSpPr>
          <p:cNvPr id="4" name="Rounded Rectangle 3"/>
          <p:cNvSpPr/>
          <p:nvPr/>
        </p:nvSpPr>
        <p:spPr>
          <a:xfrm>
            <a:off x="2339975" y="1412875"/>
            <a:ext cx="2516188" cy="3603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Mapping Process</a:t>
            </a:r>
            <a:endParaRPr lang="el-GR" dirty="0"/>
          </a:p>
        </p:txBody>
      </p:sp>
      <p:sp>
        <p:nvSpPr>
          <p:cNvPr id="6" name="Rounded Rectangle 5"/>
          <p:cNvSpPr/>
          <p:nvPr/>
        </p:nvSpPr>
        <p:spPr>
          <a:xfrm>
            <a:off x="2354263" y="1773238"/>
            <a:ext cx="1220787" cy="5762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Schema Mapping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3575050" y="1773238"/>
            <a:ext cx="1281113" cy="5762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Generator</a:t>
            </a:r>
            <a:endParaRPr lang="el-GR" dirty="0"/>
          </a:p>
        </p:txBody>
      </p:sp>
      <p:pic>
        <p:nvPicPr>
          <p:cNvPr id="19461" name="Picture 2" descr="C:\Users\eva\Desktop\1367934593.png"/>
          <p:cNvPicPr>
            <a:picLocks noChangeAspect="1" noChangeArrowheads="1"/>
          </p:cNvPicPr>
          <p:nvPr/>
        </p:nvPicPr>
        <p:blipFill>
          <a:blip r:embed="rId2"/>
          <a:srcRect l="31824" t="8836" r="23474" b="4375"/>
          <a:stretch>
            <a:fillRect/>
          </a:stretch>
        </p:blipFill>
        <p:spPr bwMode="auto">
          <a:xfrm>
            <a:off x="6827838" y="2395538"/>
            <a:ext cx="5651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80175" y="3348038"/>
            <a:ext cx="12604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Aggregator</a:t>
            </a:r>
            <a:endParaRPr lang="el-G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9463" name="Picture 2" descr="C:\Users\eva\Desktop\1367934593.png"/>
          <p:cNvPicPr>
            <a:picLocks noChangeAspect="1" noChangeArrowheads="1"/>
          </p:cNvPicPr>
          <p:nvPr/>
        </p:nvPicPr>
        <p:blipFill>
          <a:blip r:embed="rId2"/>
          <a:srcRect l="31824" t="8836" r="23474" b="4375"/>
          <a:stretch>
            <a:fillRect/>
          </a:stretch>
        </p:blipFill>
        <p:spPr bwMode="auto">
          <a:xfrm>
            <a:off x="827088" y="3014663"/>
            <a:ext cx="5651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23888" y="3967163"/>
            <a:ext cx="9953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Provider</a:t>
            </a:r>
            <a:endParaRPr lang="el-G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9465" name="Picture 2" descr="C:\Users\eva\Desktop\1367934593.png"/>
          <p:cNvPicPr>
            <a:picLocks noChangeAspect="1" noChangeArrowheads="1"/>
          </p:cNvPicPr>
          <p:nvPr/>
        </p:nvPicPr>
        <p:blipFill>
          <a:blip r:embed="rId2"/>
          <a:srcRect l="31824" t="8836" r="23474" b="4375"/>
          <a:stretch>
            <a:fillRect/>
          </a:stretch>
        </p:blipFill>
        <p:spPr bwMode="auto">
          <a:xfrm>
            <a:off x="7175500" y="5187950"/>
            <a:ext cx="5651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104063" y="6156325"/>
            <a:ext cx="7080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User</a:t>
            </a:r>
            <a:endParaRPr lang="el-G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79725" y="3562350"/>
            <a:ext cx="1725613" cy="588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Transformation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48088" y="4949825"/>
            <a:ext cx="1724025" cy="5889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S.I.P.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5867400" y="3851275"/>
            <a:ext cx="1236663" cy="773113"/>
          </a:xfrm>
          <a:prstGeom prst="foldedCorne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Integration Model</a:t>
            </a:r>
            <a:endParaRPr lang="el-GR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6815138" y="4624388"/>
            <a:ext cx="288925" cy="8477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1" name="TextBox 18"/>
          <p:cNvSpPr txBox="1">
            <a:spLocks noChangeArrowheads="1"/>
          </p:cNvSpPr>
          <p:nvPr/>
        </p:nvSpPr>
        <p:spPr bwMode="auto">
          <a:xfrm>
            <a:off x="7077075" y="4640263"/>
            <a:ext cx="1068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Query Model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21" name="Curved Connector 20"/>
          <p:cNvCxnSpPr>
            <a:stCxn id="15" idx="2"/>
            <a:endCxn id="12" idx="2"/>
          </p:cNvCxnSpPr>
          <p:nvPr/>
        </p:nvCxnSpPr>
        <p:spPr>
          <a:xfrm rot="5400000" flipH="1">
            <a:off x="3659981" y="1797845"/>
            <a:ext cx="288925" cy="5364162"/>
          </a:xfrm>
          <a:prstGeom prst="curvedConnector3">
            <a:avLst>
              <a:gd name="adj1" fmla="val -596716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3" name="TextBox 23"/>
          <p:cNvSpPr txBox="1">
            <a:spLocks noChangeArrowheads="1"/>
          </p:cNvSpPr>
          <p:nvPr/>
        </p:nvSpPr>
        <p:spPr bwMode="auto">
          <a:xfrm>
            <a:off x="3203575" y="5970588"/>
            <a:ext cx="17049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URI co-reference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359275" y="4260850"/>
            <a:ext cx="246063" cy="60801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5" name="TextBox 26"/>
          <p:cNvSpPr txBox="1">
            <a:spLocks noChangeArrowheads="1"/>
          </p:cNvSpPr>
          <p:nvPr/>
        </p:nvSpPr>
        <p:spPr bwMode="auto">
          <a:xfrm>
            <a:off x="4481513" y="4314825"/>
            <a:ext cx="10699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Redo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810000" y="4260850"/>
            <a:ext cx="257175" cy="60801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7" name="TextBox 30"/>
          <p:cNvSpPr txBox="1">
            <a:spLocks noChangeArrowheads="1"/>
          </p:cNvSpPr>
          <p:nvPr/>
        </p:nvSpPr>
        <p:spPr bwMode="auto">
          <a:xfrm>
            <a:off x="2876550" y="4365625"/>
            <a:ext cx="119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Submission back-up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716463" y="3856038"/>
            <a:ext cx="1150937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9" name="TextBox 34"/>
          <p:cNvSpPr txBox="1">
            <a:spLocks noChangeArrowheads="1"/>
          </p:cNvSpPr>
          <p:nvPr/>
        </p:nvSpPr>
        <p:spPr bwMode="auto">
          <a:xfrm>
            <a:off x="4872038" y="3284538"/>
            <a:ext cx="10683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Data Ingests</a:t>
            </a:r>
            <a:endParaRPr lang="el-GR" sz="1600">
              <a:latin typeface="Calibri" pitchFamily="34" charset="0"/>
            </a:endParaRPr>
          </a:p>
        </p:txBody>
      </p:sp>
      <p:sp>
        <p:nvSpPr>
          <p:cNvPr id="19480" name="TextBox 40"/>
          <p:cNvSpPr txBox="1">
            <a:spLocks noChangeArrowheads="1"/>
          </p:cNvSpPr>
          <p:nvPr/>
        </p:nvSpPr>
        <p:spPr bwMode="auto">
          <a:xfrm>
            <a:off x="5256213" y="1773238"/>
            <a:ext cx="10683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Maintain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54" name="Curved Connector 53"/>
          <p:cNvCxnSpPr>
            <a:stCxn id="11" idx="0"/>
          </p:cNvCxnSpPr>
          <p:nvPr/>
        </p:nvCxnSpPr>
        <p:spPr>
          <a:xfrm rot="5400000" flipH="1" flipV="1">
            <a:off x="1116013" y="1935163"/>
            <a:ext cx="1073150" cy="1085850"/>
          </a:xfrm>
          <a:prstGeom prst="curved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2" name="TextBox 58"/>
          <p:cNvSpPr txBox="1">
            <a:spLocks noChangeArrowheads="1"/>
          </p:cNvSpPr>
          <p:nvPr/>
        </p:nvSpPr>
        <p:spPr bwMode="auto">
          <a:xfrm>
            <a:off x="468313" y="1836738"/>
            <a:ext cx="1211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Source Knowledge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75" name="Curved Connector 74"/>
          <p:cNvCxnSpPr>
            <a:stCxn id="1026" idx="0"/>
          </p:cNvCxnSpPr>
          <p:nvPr/>
        </p:nvCxnSpPr>
        <p:spPr>
          <a:xfrm rot="16200000" flipV="1">
            <a:off x="5637213" y="922338"/>
            <a:ext cx="796925" cy="2149475"/>
          </a:xfrm>
          <a:prstGeom prst="curved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392238" y="3706813"/>
            <a:ext cx="133826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5" name="TextBox 85"/>
          <p:cNvSpPr txBox="1">
            <a:spLocks noChangeArrowheads="1"/>
          </p:cNvSpPr>
          <p:nvPr/>
        </p:nvSpPr>
        <p:spPr bwMode="auto">
          <a:xfrm>
            <a:off x="1527175" y="3306763"/>
            <a:ext cx="10683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Data Input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1392238" y="3870325"/>
            <a:ext cx="133826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7" name="TextBox 89"/>
          <p:cNvSpPr txBox="1">
            <a:spLocks noChangeArrowheads="1"/>
          </p:cNvSpPr>
          <p:nvPr/>
        </p:nvSpPr>
        <p:spPr bwMode="auto">
          <a:xfrm>
            <a:off x="1619250" y="3789363"/>
            <a:ext cx="1068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Cleaning feedback</a:t>
            </a:r>
            <a:endParaRPr lang="el-GR" sz="1600">
              <a:latin typeface="Calibri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3575050" y="2420938"/>
            <a:ext cx="0" cy="107156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9" name="TextBox 95"/>
          <p:cNvSpPr txBox="1">
            <a:spLocks noChangeArrowheads="1"/>
          </p:cNvSpPr>
          <p:nvPr/>
        </p:nvSpPr>
        <p:spPr bwMode="auto">
          <a:xfrm>
            <a:off x="3503613" y="2651125"/>
            <a:ext cx="10683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Mapping Input</a:t>
            </a:r>
            <a:endParaRPr lang="el-GR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Syntactic filter</a:t>
            </a:r>
          </a:p>
          <a:p>
            <a:r>
              <a:rPr lang="en-US" smtClean="0"/>
              <a:t>Terminology prenormalizer</a:t>
            </a:r>
          </a:p>
          <a:p>
            <a:r>
              <a:rPr lang="en-US" smtClean="0"/>
              <a:t>Data transformation</a:t>
            </a:r>
          </a:p>
          <a:p>
            <a:r>
              <a:rPr lang="en-US" smtClean="0"/>
              <a:t>Terminology post normalizer</a:t>
            </a:r>
          </a:p>
          <a:p>
            <a:endParaRPr lang="en-US" smtClean="0"/>
          </a:p>
          <a:p>
            <a:r>
              <a:rPr lang="en-US" smtClean="0"/>
              <a:t>Transformation viewer</a:t>
            </a:r>
            <a:endParaRPr lang="el-G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Main Loop </a:t>
            </a:r>
            <a:r>
              <a:rPr lang="en-US" dirty="0" smtClean="0"/>
              <a:t>Mapping System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Input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Source schema,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Target Schema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State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Source schema (session)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Target </a:t>
            </a:r>
            <a:r>
              <a:rPr lang="en-US" dirty="0"/>
              <a:t>schema (</a:t>
            </a:r>
            <a:r>
              <a:rPr lang="en-US" dirty="0" smtClean="0"/>
              <a:t>session)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Current link/element </a:t>
            </a:r>
            <a:r>
              <a:rPr lang="en-US" dirty="0"/>
              <a:t>(</a:t>
            </a:r>
            <a:r>
              <a:rPr lang="en-US" dirty="0" smtClean="0"/>
              <a:t>session)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Shopping Cart / Session </a:t>
            </a:r>
            <a:r>
              <a:rPr lang="en-US" dirty="0"/>
              <a:t>information (</a:t>
            </a:r>
            <a:r>
              <a:rPr lang="en-US" dirty="0" smtClean="0"/>
              <a:t>session)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Mapping file pointer (persistent)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Source Instance Set </a:t>
            </a:r>
            <a:r>
              <a:rPr lang="en-US" dirty="0"/>
              <a:t>(persistent</a:t>
            </a:r>
            <a:r>
              <a:rPr lang="en-US" dirty="0" smtClean="0"/>
              <a:t>)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Mapping examples </a:t>
            </a:r>
            <a:r>
              <a:rPr lang="en-US" dirty="0"/>
              <a:t>(persistent</a:t>
            </a:r>
            <a:r>
              <a:rPr lang="en-US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Output </a:t>
            </a:r>
          </a:p>
          <a:p>
            <a:pPr marL="41148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-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Method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Is the main method in the Schema Mapper. Keeps in memory all the necessary information for the rest of the methods.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Call other methods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Get next  undefined source link ID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Define Mappings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Save Mappings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Call mapping Browser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Go to specific source 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Get next undefined source ID </a:t>
            </a:r>
            <a:endParaRPr lang="el-GR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</a:t>
            </a:r>
          </a:p>
          <a:p>
            <a:pPr lvl="1"/>
            <a:r>
              <a:rPr lang="en-US" smtClean="0"/>
              <a:t>Current ID</a:t>
            </a:r>
          </a:p>
          <a:p>
            <a:r>
              <a:rPr lang="en-US" smtClean="0"/>
              <a:t>Output</a:t>
            </a:r>
          </a:p>
          <a:p>
            <a:pPr lvl="1"/>
            <a:r>
              <a:rPr lang="en-US" smtClean="0"/>
              <a:t>Next undefined ID</a:t>
            </a:r>
          </a:p>
          <a:p>
            <a:r>
              <a:rPr lang="en-US" smtClean="0"/>
              <a:t>Method</a:t>
            </a:r>
          </a:p>
          <a:p>
            <a:pPr lvl="1"/>
            <a:r>
              <a:rPr lang="en-US" smtClean="0"/>
              <a:t>This method is used to navigate through all the links of the source schema, by using the breadth first traversal, skipping over already defined mappings.</a:t>
            </a:r>
          </a:p>
          <a:p>
            <a:pPr lvl="1"/>
            <a:r>
              <a:rPr lang="en-US" smtClean="0"/>
              <a:t>Call:</a:t>
            </a:r>
          </a:p>
          <a:p>
            <a:pPr lvl="2"/>
            <a:r>
              <a:rPr lang="en-US" smtClean="0"/>
              <a:t>Get undefined mappings </a:t>
            </a:r>
          </a:p>
          <a:p>
            <a:pPr lvl="2"/>
            <a:r>
              <a:rPr lang="en-US" smtClean="0"/>
              <a:t>Get next source ID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l-GR" smtClean="0"/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18282</TotalTime>
  <Words>450</Words>
  <Application>Microsoft Office PowerPoint</Application>
  <PresentationFormat>On-screen Show (4:3)</PresentationFormat>
  <Paragraphs>142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Cambria</vt:lpstr>
      <vt:lpstr>Wingdings</vt:lpstr>
      <vt:lpstr>Adjacency</vt:lpstr>
      <vt:lpstr>Slide 1</vt:lpstr>
      <vt:lpstr>Slide 2</vt:lpstr>
      <vt:lpstr>UML Component Diagram  Schema Mapper</vt:lpstr>
      <vt:lpstr>UML Component Diagram  URI Mapper</vt:lpstr>
      <vt:lpstr>UML Component Diagram  Transformer</vt:lpstr>
      <vt:lpstr>UML Use-Case Diagram </vt:lpstr>
      <vt:lpstr>Slide 7</vt:lpstr>
      <vt:lpstr>Main Loop Mapping System </vt:lpstr>
      <vt:lpstr>Get next undefined source ID </vt:lpstr>
      <vt:lpstr>Define Mappings</vt:lpstr>
      <vt:lpstr>Save Mappings</vt:lpstr>
      <vt:lpstr>Call Mapping Browser</vt:lpstr>
      <vt:lpstr>Show mapped source IDs</vt:lpstr>
      <vt:lpstr>Go to specific  source 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EVANGELIA DASKALAKI</dc:creator>
  <cp:lastModifiedBy>Dimitris Agelakis</cp:lastModifiedBy>
  <cp:revision>158</cp:revision>
  <dcterms:created xsi:type="dcterms:W3CDTF">2013-04-03T11:17:18Z</dcterms:created>
  <dcterms:modified xsi:type="dcterms:W3CDTF">2013-06-10T11:34:13Z</dcterms:modified>
</cp:coreProperties>
</file>